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media/image1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7"/>
  </p:notesMasterIdLst>
  <p:sldIdLst>
    <p:sldId id="258" r:id="rId2"/>
    <p:sldId id="257" r:id="rId3"/>
    <p:sldId id="259" r:id="rId4"/>
    <p:sldId id="262"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600"/>
    <a:srgbClr val="0A009D"/>
    <a:srgbClr val="000000"/>
    <a:srgbClr val="A2A2A2"/>
    <a:srgbClr val="DDDDDD"/>
    <a:srgbClr val="90486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88" autoAdjust="0"/>
  </p:normalViewPr>
  <p:slideViewPr>
    <p:cSldViewPr snapToGrid="0">
      <p:cViewPr varScale="1">
        <p:scale>
          <a:sx n="97" d="100"/>
          <a:sy n="97"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5D6DF-AD49-41FB-90C5-D11766D225A2}" type="datetimeFigureOut">
              <a:rPr lang="fr-FR" smtClean="0"/>
              <a:t>15/05/2023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Klik om de maskertekststijlen aan te passen</a:t>
            </a:r>
          </a:p>
          <a:p>
            <a:pPr lvl="1"/>
            <a:r>
              <a:rPr lang="fr-FR"/>
              <a:t>Tweede niveau</a:t>
            </a:r>
          </a:p>
          <a:p>
            <a:pPr lvl="2"/>
            <a:r>
              <a:rPr lang="fr-FR"/>
              <a:t>Derde niveau</a:t>
            </a:r>
          </a:p>
          <a:p>
            <a:pPr lvl="3"/>
            <a:r>
              <a:rPr lang="fr-FR"/>
              <a:t>Vierde niveau</a:t>
            </a:r>
          </a:p>
          <a:p>
            <a:pPr lvl="4"/>
            <a:r>
              <a:rPr lang="fr-FR"/>
              <a:t>Vijfde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AB1AE-46D6-44FD-882A-74C25CA01B0E}" type="slidenum">
              <a:rPr lang="fr-FR" smtClean="0"/>
              <a:t>'N°'</a:t>
            </a:fld>
            <a:endParaRPr lang="fr-FR"/>
          </a:p>
        </p:txBody>
      </p:sp>
    </p:spTree>
    <p:extLst>
      <p:ext uri="{BB962C8B-B14F-4D97-AF65-F5344CB8AC3E}">
        <p14:creationId xmlns:p14="http://schemas.microsoft.com/office/powerpoint/2010/main" val="420481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mailto:marquos.ledau_riette@external.innotechs.eu" TargetMode="Externa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3</a:t>
            </a:fld>
            <a:endParaRPr lang="fr-FR"/>
          </a:p>
        </p:txBody>
      </p:sp>
    </p:spTree>
    <p:extLst>
      <p:ext uri="{BB962C8B-B14F-4D97-AF65-F5344CB8AC3E}">
        <p14:creationId xmlns:p14="http://schemas.microsoft.com/office/powerpoint/2010/main" val="1877081304"/>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err="1">
                <a:effectLst/>
                <a:latin typeface="Calibri" panose="020F0502020204030204" pitchFamily="34" charset="0"/>
                <a:ea typeface="Calibri" panose="020F0502020204030204" pitchFamily="34" charset="0"/>
              </a:rPr>
              <a:t>Marquos </a:t>
            </a:r>
            <a:r>
              <a:rPr lang="fr-FR" sz="1800" dirty="0" err="1">
                <a:effectLst/>
                <a:latin typeface="Calibri" panose="020F0502020204030204" pitchFamily="34" charset="0"/>
                <a:ea typeface="Calibri" panose="020F0502020204030204" pitchFamily="34" charset="0"/>
              </a:rPr>
              <a:t>Ledau </a:t>
            </a:r>
            <a:r>
              <a:rPr lang="fr-FR" sz="1800" dirty="0" err="1">
                <a:effectLst/>
                <a:latin typeface="Calibri" panose="020F0502020204030204" pitchFamily="34" charset="0"/>
                <a:ea typeface="Calibri" panose="020F0502020204030204" pitchFamily="34" charset="0"/>
              </a:rPr>
              <a:t>Riette </a:t>
            </a:r>
            <a:r>
              <a:rPr lang="fr-FR" sz="1800" dirty="0">
                <a:effectLst/>
                <a:latin typeface="Calibri" panose="020F0502020204030204" pitchFamily="34" charset="0"/>
                <a:ea typeface="Calibri" panose="020F0502020204030204" pitchFamily="34" charset="0"/>
              </a:rPr>
              <a:t>(marquos.ledau_riette@external.innotechs.eu): </a:t>
            </a:r>
            <a:r>
              <a:rPr lang="fr-FR" sz="1800" dirty="0">
                <a:solidFill>
                  <a:srgbClr val="0070C0"/>
                </a:solidFill>
                <a:effectLst/>
                <a:highlight>
                  <a:srgbClr val="C0C0C0"/>
                </a:highlight>
                <a:latin typeface="Calibri" panose="020F0502020204030204" pitchFamily="34" charset="0"/>
                <a:ea typeface="Calibri" panose="020F0502020204030204" pitchFamily="34" charset="0"/>
              </a:rPr>
              <a:t>@john.mackalagan@innotechs.eu Ik </a:t>
            </a:r>
            <a:r>
              <a:rPr lang="fr-FR" sz="1800" dirty="0">
                <a:solidFill>
                  <a:srgbClr val="0070C0"/>
                </a:solidFill>
                <a:effectLst/>
                <a:latin typeface="Calibri" panose="020F0502020204030204" pitchFamily="34" charset="0"/>
                <a:ea typeface="Calibri" panose="020F0502020204030204" pitchFamily="34" charset="0"/>
              </a:rPr>
              <a:t>ben klaar met het bijwerken van de operationele procedure =&gt; het is hier voor validatie: https:</a:t>
            </a:r>
            <a:r>
              <a:rPr lang="fr-FR" dirty="0"/>
              <a:t>//tinyurl.com/4ubw3j9d </a:t>
            </a:r>
            <a:endParaRPr lang="fr-FR"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4</a:t>
            </a:fld>
            <a:endParaRPr lang="fr-FR"/>
          </a:p>
        </p:txBody>
      </p:sp>
    </p:spTree>
    <p:extLst>
      <p:ext uri="{BB962C8B-B14F-4D97-AF65-F5344CB8AC3E}">
        <p14:creationId xmlns:p14="http://schemas.microsoft.com/office/powerpoint/2010/main" val="111702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11544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18259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6080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847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00889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15/05/2023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51262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15/05/2023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12896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98613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02780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14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DE846F-FF0F-4AB5-84E1-C7D781CF7AB1}" type="datetimeFigureOut">
              <a:rPr lang="fr-FR" smtClean="0"/>
              <a:t>15/05/2023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2866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84209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DE846F-FF0F-4AB5-84E1-C7D781CF7AB1}" type="datetimeFigureOut">
              <a:rPr lang="fr-FR" smtClean="0"/>
              <a:t>15/05/2023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30164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DE846F-FF0F-4AB5-84E1-C7D781CF7AB1}" type="datetimeFigureOut">
              <a:rPr lang="fr-FR" smtClean="0"/>
              <a:t>15/05/2023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7800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E846F-FF0F-4AB5-84E1-C7D781CF7AB1}" type="datetimeFigureOut">
              <a:rPr lang="fr-FR" smtClean="0"/>
              <a:t>15/05/2023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45535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5566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15/05/2023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97679310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De stijl van de titel wijzigen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Klik om de maskertekststijlen te wijzigen</a:t>
            </a:r>
          </a:p>
          <a:p>
            <a:pPr lvl="1"/>
            <a:r>
              <a:rPr lang="fr-FR"/>
              <a:t>Tweede niveau</a:t>
            </a:r>
          </a:p>
          <a:p>
            <a:pPr lvl="2"/>
            <a:r>
              <a:rPr lang="fr-FR"/>
              <a:t>Derde niveau</a:t>
            </a:r>
          </a:p>
          <a:p>
            <a:pPr lvl="3"/>
            <a:r>
              <a:rPr lang="fr-FR"/>
              <a:t>Vierde niveau</a:t>
            </a:r>
          </a:p>
          <a:p>
            <a:pPr lvl="4"/>
            <a:r>
              <a:rPr lang="fr-FR"/>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DE846F-FF0F-4AB5-84E1-C7D781CF7AB1}" type="datetimeFigureOut">
              <a:rPr lang="fr-FR" smtClean="0"/>
              <a:t>15/05/2023</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7A311B4-8F0C-400B-A709-97C3A9853AA2}" type="slidenum">
              <a:rPr lang="fr-FR" smtClean="0"/>
              <a:t>'N°'</a:t>
            </a:fld>
            <a:endParaRPr lang="fr-FR"/>
          </a:p>
        </p:txBody>
      </p:sp>
    </p:spTree>
    <p:extLst>
      <p:ext uri="{BB962C8B-B14F-4D97-AF65-F5344CB8AC3E}">
        <p14:creationId xmlns:p14="http://schemas.microsoft.com/office/powerpoint/2010/main" val="3135618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6.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sv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16="http://schemas.microsoft.com/office/drawing/2014/main" xmlns:a14="http://schemas.microsoft.com/office/drawing/2010/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3177B8B-7974-4B29-87E0-DDDC4A28F3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0633"/>
            <a:ext cx="12192231" cy="68627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11DD454E-060A-4347-B22F-E1DF4219B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2688" y="1262063"/>
            <a:ext cx="7286625" cy="4333875"/>
          </a:xfrm>
          <a:prstGeom prst="roundRect">
            <a:avLst>
              <a:gd name="adj" fmla="val 5829"/>
            </a:avLst>
          </a:prstGeom>
          <a:ln w="0">
            <a:noFill/>
            <a:prstDash val="solid"/>
            <a:round/>
            <a:headEnd/>
            <a:tailEnd/>
          </a:ln>
        </p:spPr>
        <p:style>
          <a:lnRef idx="0">
            <a:scrgbClr r="0" g="0" b="0"/>
          </a:lnRef>
          <a:fillRef idx="1003">
            <a:schemeClr val="dk2"/>
          </a:fillRef>
          <a:effectRef idx="0">
            <a:scrgbClr r="0" g="0" b="0"/>
          </a:effectRef>
          <a:fontRef idx="major"/>
        </p:style>
        <p:txBody>
          <a:bodyPr/>
          <a:lstStyle/>
          <a:p>
            <a:endParaRPr lang="en-US">
              <a:solidFill>
                <a:schemeClr val="tx1"/>
              </a:solidFill>
            </a:endParaRPr>
          </a:p>
        </p:txBody>
      </p:sp>
      <p:pic>
        <p:nvPicPr>
          <p:cNvPr id="4" name="Image 3">
            <a:extLst>
              <a:ext uri="{FF2B5EF4-FFF2-40B4-BE49-F238E27FC236}">
                <a16:creationId xmlns:a16="http://schemas.microsoft.com/office/drawing/2014/main" id="{F97395AF-0ED5-4E0C-958B-9F20C947EA6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26102" y="1426464"/>
            <a:ext cx="2732464" cy="4005072"/>
          </a:xfrm>
          <a:custGeom>
            <a:avLst/>
            <a:gdLst/>
            <a:ahLst/>
            <a:cxnLst/>
            <a:rect l="l" t="t" r="r" b="b"/>
            <a:pathLst>
              <a:path w="2614486" h="4005072">
                <a:moveTo>
                  <a:pt x="0" y="0"/>
                </a:moveTo>
                <a:lnTo>
                  <a:pt x="2475150" y="0"/>
                </a:lnTo>
                <a:cubicBezTo>
                  <a:pt x="2552103" y="0"/>
                  <a:pt x="2614486" y="62383"/>
                  <a:pt x="2614486" y="139336"/>
                </a:cubicBezTo>
                <a:lnTo>
                  <a:pt x="2614486" y="3865736"/>
                </a:lnTo>
                <a:cubicBezTo>
                  <a:pt x="2614486" y="3942689"/>
                  <a:pt x="2552103" y="4005072"/>
                  <a:pt x="2475150" y="4005072"/>
                </a:cubicBezTo>
                <a:lnTo>
                  <a:pt x="0" y="4005072"/>
                </a:lnTo>
                <a:close/>
              </a:path>
            </a:pathLst>
          </a:custGeom>
        </p:spPr>
      </p:pic>
      <p:sp>
        <p:nvSpPr>
          <p:cNvPr id="19" name="Rectangle: Rounded Corners 18">
            <a:extLst>
              <a:ext uri="{FF2B5EF4-FFF2-40B4-BE49-F238E27FC236}">
                <a16:creationId xmlns:a16="http://schemas.microsoft.com/office/drawing/2014/main" id="{E88D3B42-F511-4709-A4F6-A7AEF111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6708" y="1426464"/>
            <a:ext cx="6958584" cy="4005072"/>
          </a:xfrm>
          <a:prstGeom prst="roundRect">
            <a:avLst>
              <a:gd name="adj" fmla="val 3479"/>
            </a:avLst>
          </a:prstGeom>
          <a:noFill/>
          <a:ln w="12700">
            <a:solidFill>
              <a:srgbClr val="FBA649"/>
            </a:solidFill>
            <a:prstDash val="solid"/>
            <a:round/>
            <a:headEnd/>
            <a:tailEnd/>
          </a:ln>
        </p:spPr>
        <p:txBody>
          <a:bodyPr/>
          <a:lstStyle/>
          <a:p>
            <a:endParaRPr lang="en-US">
              <a:solidFill>
                <a:schemeClr val="tx1"/>
              </a:solidFill>
            </a:endParaRPr>
          </a:p>
        </p:txBody>
      </p:sp>
      <p:sp>
        <p:nvSpPr>
          <p:cNvPr id="2" name="Titre 1">
            <a:extLst>
              <a:ext uri="{FF2B5EF4-FFF2-40B4-BE49-F238E27FC236}">
                <a16:creationId xmlns:a16="http://schemas.microsoft.com/office/drawing/2014/main" id="{BA99AB08-1E1C-4E0A-9B8C-EDE1ED950B16}"/>
              </a:ext>
            </a:extLst>
          </p:cNvPr>
          <p:cNvSpPr>
            <a:spLocks noGrp="1"/>
          </p:cNvSpPr>
          <p:nvPr>
            <p:ph type="ctrTitle"/>
          </p:nvPr>
        </p:nvSpPr>
        <p:spPr>
          <a:xfrm>
            <a:off x="2591566" y="2478445"/>
            <a:ext cx="4352514" cy="2059912"/>
          </a:xfrm>
        </p:spPr>
        <p:txBody>
          <a:bodyPr anchor="b">
            <a:noAutofit/>
          </a:bodyPr>
          <a:lstStyle/>
          <a:p>
            <a:pPr>
              <a:lnSpc>
                <a:spcPct val="90000"/>
              </a:lnSpc>
            </a:pPr>
            <a:r>
              <a:rPr lang="fr-FR" sz="2800" dirty="0">
                <a:solidFill>
                  <a:srgbClr val="E3E3E3"/>
                </a:solidFill>
              </a:rPr>
              <a:t>Introductie van de QuantomBor_2 kwantumgenerator en presentatie van het digitale besturingssysteem </a:t>
            </a:r>
            <a:r>
              <a:rPr lang="fr-FR" sz="2800" dirty="0" err="1">
                <a:solidFill>
                  <a:srgbClr val="E3E3E3"/>
                </a:solidFill>
              </a:rPr>
              <a:t>TearUpTheSpace </a:t>
            </a:r>
            <a:r>
              <a:rPr lang="fr-FR" sz="2800" dirty="0">
                <a:solidFill>
                  <a:srgbClr val="E3E3E3"/>
                </a:solidFill>
              </a:rPr>
              <a:t>V2.3α</a:t>
            </a:r>
          </a:p>
        </p:txBody>
      </p:sp>
      <p:sp>
        <p:nvSpPr>
          <p:cNvPr id="13" name="ZoneTexte 12">
            <a:extLst>
              <a:ext uri="{FF2B5EF4-FFF2-40B4-BE49-F238E27FC236}">
                <a16:creationId xmlns:a16="http://schemas.microsoft.com/office/drawing/2014/main" id="{4B0CCC43-66D9-407E-B6A8-1BA1A798FB46}"/>
              </a:ext>
            </a:extLst>
          </p:cNvPr>
          <p:cNvSpPr txBox="1"/>
          <p:nvPr/>
        </p:nvSpPr>
        <p:spPr>
          <a:xfrm>
            <a:off x="2595774" y="5062889"/>
            <a:ext cx="6096000" cy="276999"/>
          </a:xfrm>
          <a:prstGeom prst="rect">
            <a:avLst/>
          </a:prstGeom>
          <a:noFill/>
        </p:spPr>
        <p:txBody>
          <a:bodyPr wrap="square">
            <a:spAutoFit/>
          </a:bodyPr>
          <a:lstStyle/>
          <a:p>
            <a:r>
              <a:rPr lang="fr-FR" sz="1200" dirty="0"/>
              <a:t>Toespraak door John </a:t>
            </a:r>
            <a:r>
              <a:rPr lang="fr-FR" sz="1200" dirty="0" err="1"/>
              <a:t>MacKalagan </a:t>
            </a:r>
            <a:r>
              <a:rPr lang="fr-FR" sz="1200" dirty="0"/>
              <a:t>- Directeur Innovatie</a:t>
            </a:r>
          </a:p>
        </p:txBody>
      </p:sp>
    </p:spTree>
    <p:extLst>
      <p:ext uri="{BB962C8B-B14F-4D97-AF65-F5344CB8AC3E}">
        <p14:creationId xmlns:p14="http://schemas.microsoft.com/office/powerpoint/2010/main" val="32313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 coins arrondis 45">
            <a:extLst>
              <a:ext uri="{FF2B5EF4-FFF2-40B4-BE49-F238E27FC236}">
                <a16:creationId xmlns:a16="http://schemas.microsoft.com/office/drawing/2014/main" id="{4400FAA0-F479-42D9-AC00-788104FD67C3}"/>
              </a:ext>
            </a:extLst>
          </p:cNvPr>
          <p:cNvSpPr/>
          <p:nvPr/>
        </p:nvSpPr>
        <p:spPr>
          <a:xfrm>
            <a:off x="287999" y="219587"/>
            <a:ext cx="4362113" cy="1702123"/>
          </a:xfrm>
          <a:prstGeom prst="roundRect">
            <a:avLst/>
          </a:prstGeom>
          <a:solidFill>
            <a:srgbClr val="DDDDDD">
              <a:alpha val="7843"/>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35A90CA4-42AF-4430-98E5-39D8D5BE4646}"/>
              </a:ext>
            </a:extLst>
          </p:cNvPr>
          <p:cNvSpPr/>
          <p:nvPr/>
        </p:nvSpPr>
        <p:spPr>
          <a:xfrm>
            <a:off x="8428699" y="2631518"/>
            <a:ext cx="3763301" cy="4226482"/>
          </a:xfrm>
          <a:prstGeom prst="triangle">
            <a:avLst>
              <a:gd name="adj" fmla="val 10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0AEA865C-4003-49EC-9EFC-F2EDE00DB8B4}"/>
              </a:ext>
            </a:extLst>
          </p:cNvPr>
          <p:cNvSpPr/>
          <p:nvPr/>
        </p:nvSpPr>
        <p:spPr>
          <a:xfrm>
            <a:off x="9880600" y="3784600"/>
            <a:ext cx="2311400" cy="3073400"/>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Espace réservé du contenu 2">
            <a:extLst>
              <a:ext uri="{FF2B5EF4-FFF2-40B4-BE49-F238E27FC236}">
                <a16:creationId xmlns:a16="http://schemas.microsoft.com/office/drawing/2014/main" id="{3BEC8047-6215-4502-9991-07D1C79EAFBD}"/>
              </a:ext>
            </a:extLst>
          </p:cNvPr>
          <p:cNvSpPr txBox="1">
            <a:spLocks/>
          </p:cNvSpPr>
          <p:nvPr/>
        </p:nvSpPr>
        <p:spPr>
          <a:xfrm>
            <a:off x="4784295" y="206318"/>
            <a:ext cx="6411924" cy="8255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fr-FR" sz="3200" dirty="0"/>
              <a:t>Onze bedrijfssectoren :</a:t>
            </a:r>
          </a:p>
        </p:txBody>
      </p:sp>
      <p:grpSp>
        <p:nvGrpSpPr>
          <p:cNvPr id="10" name="Groupe 9">
            <a:extLst>
              <a:ext uri="{FF2B5EF4-FFF2-40B4-BE49-F238E27FC236}">
                <a16:creationId xmlns:a16="http://schemas.microsoft.com/office/drawing/2014/main" id="{6DEC35CF-174E-460F-A370-DF4780DF5E81}"/>
              </a:ext>
            </a:extLst>
          </p:cNvPr>
          <p:cNvGrpSpPr/>
          <p:nvPr/>
        </p:nvGrpSpPr>
        <p:grpSpPr>
          <a:xfrm>
            <a:off x="5098732" y="4729716"/>
            <a:ext cx="6552023" cy="482151"/>
            <a:chOff x="5296634" y="5146581"/>
            <a:chExt cx="6552023" cy="482151"/>
          </a:xfrm>
        </p:grpSpPr>
        <p:pic>
          <p:nvPicPr>
            <p:cNvPr id="29" name="Graphique 28" descr="Jouer contour">
              <a:extLst>
                <a:ext uri="{FF2B5EF4-FFF2-40B4-BE49-F238E27FC236}">
                  <a16:creationId xmlns:a16="http://schemas.microsoft.com/office/drawing/2014/main" id="{7C82F61C-D2D7-46D1-B727-CB45145A4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6634" y="5162007"/>
              <a:ext cx="466725" cy="466725"/>
            </a:xfrm>
            <a:prstGeom prst="rect">
              <a:avLst/>
            </a:prstGeom>
          </p:spPr>
        </p:pic>
        <p:sp>
          <p:nvSpPr>
            <p:cNvPr id="31" name="ZoneTexte 30">
              <a:extLst>
                <a:ext uri="{FF2B5EF4-FFF2-40B4-BE49-F238E27FC236}">
                  <a16:creationId xmlns:a16="http://schemas.microsoft.com/office/drawing/2014/main" id="{DF92099B-6F35-4479-BC7A-E93C02BDC4A2}"/>
                </a:ext>
              </a:extLst>
            </p:cNvPr>
            <p:cNvSpPr txBox="1"/>
            <p:nvPr/>
          </p:nvSpPr>
          <p:spPr>
            <a:xfrm>
              <a:off x="5746307" y="5146581"/>
              <a:ext cx="6102350" cy="461665"/>
            </a:xfrm>
            <a:prstGeom prst="rect">
              <a:avLst/>
            </a:prstGeom>
            <a:noFill/>
          </p:spPr>
          <p:txBody>
            <a:bodyPr wrap="square">
              <a:spAutoFit/>
            </a:bodyPr>
            <a:lstStyle/>
            <a:p>
              <a:r>
                <a:rPr lang="fr-FR" sz="2400" dirty="0"/>
                <a:t>Kunstmatige intelligentie</a:t>
              </a:r>
            </a:p>
          </p:txBody>
        </p:sp>
      </p:grpSp>
      <p:grpSp>
        <p:nvGrpSpPr>
          <p:cNvPr id="5" name="Groupe 4">
            <a:extLst>
              <a:ext uri="{FF2B5EF4-FFF2-40B4-BE49-F238E27FC236}">
                <a16:creationId xmlns:a16="http://schemas.microsoft.com/office/drawing/2014/main" id="{11D59FD0-06DD-4D69-B705-BEC908A96166}"/>
              </a:ext>
            </a:extLst>
          </p:cNvPr>
          <p:cNvGrpSpPr/>
          <p:nvPr/>
        </p:nvGrpSpPr>
        <p:grpSpPr>
          <a:xfrm>
            <a:off x="5072339" y="2821915"/>
            <a:ext cx="5724605" cy="521873"/>
            <a:chOff x="5270241" y="3238780"/>
            <a:chExt cx="5724605" cy="521873"/>
          </a:xfrm>
        </p:grpSpPr>
        <p:sp>
          <p:nvSpPr>
            <p:cNvPr id="33" name="ZoneTexte 32">
              <a:extLst>
                <a:ext uri="{FF2B5EF4-FFF2-40B4-BE49-F238E27FC236}">
                  <a16:creationId xmlns:a16="http://schemas.microsoft.com/office/drawing/2014/main" id="{34AFEC50-0D28-47C8-84FB-F412E0D8D9B0}"/>
                </a:ext>
              </a:extLst>
            </p:cNvPr>
            <p:cNvSpPr txBox="1"/>
            <p:nvPr/>
          </p:nvSpPr>
          <p:spPr>
            <a:xfrm>
              <a:off x="5746307" y="3238780"/>
              <a:ext cx="5248539" cy="461665"/>
            </a:xfrm>
            <a:prstGeom prst="rect">
              <a:avLst/>
            </a:prstGeom>
            <a:noFill/>
          </p:spPr>
          <p:txBody>
            <a:bodyPr wrap="square">
              <a:spAutoFit/>
            </a:bodyPr>
            <a:lstStyle/>
            <a:p>
              <a:r>
                <a:rPr lang="fr-FR" sz="2400" dirty="0"/>
                <a:t>Kwantumtechnologieën</a:t>
              </a:r>
            </a:p>
          </p:txBody>
        </p:sp>
        <p:pic>
          <p:nvPicPr>
            <p:cNvPr id="37" name="Graphique 36" descr="Jouer contour">
              <a:extLst>
                <a:ext uri="{FF2B5EF4-FFF2-40B4-BE49-F238E27FC236}">
                  <a16:creationId xmlns:a16="http://schemas.microsoft.com/office/drawing/2014/main" id="{A9DE629B-4140-4B32-9D75-5AE1AC360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0241" y="3293928"/>
              <a:ext cx="466725" cy="466725"/>
            </a:xfrm>
            <a:prstGeom prst="rect">
              <a:avLst/>
            </a:prstGeom>
          </p:spPr>
        </p:pic>
      </p:grpSp>
      <p:grpSp>
        <p:nvGrpSpPr>
          <p:cNvPr id="2" name="Groupe 1">
            <a:extLst>
              <a:ext uri="{FF2B5EF4-FFF2-40B4-BE49-F238E27FC236}">
                <a16:creationId xmlns:a16="http://schemas.microsoft.com/office/drawing/2014/main" id="{C3968136-BCBB-43F6-AB1C-73C2265DADDE}"/>
              </a:ext>
            </a:extLst>
          </p:cNvPr>
          <p:cNvGrpSpPr/>
          <p:nvPr/>
        </p:nvGrpSpPr>
        <p:grpSpPr>
          <a:xfrm>
            <a:off x="5072339" y="1134737"/>
            <a:ext cx="6569075" cy="513576"/>
            <a:chOff x="5795088" y="1677705"/>
            <a:chExt cx="6569075" cy="513576"/>
          </a:xfrm>
        </p:grpSpPr>
        <p:sp>
          <p:nvSpPr>
            <p:cNvPr id="35" name="ZoneTexte 34">
              <a:extLst>
                <a:ext uri="{FF2B5EF4-FFF2-40B4-BE49-F238E27FC236}">
                  <a16:creationId xmlns:a16="http://schemas.microsoft.com/office/drawing/2014/main" id="{A750DF66-0FE8-48BD-AA03-E3A8A62169A1}"/>
                </a:ext>
              </a:extLst>
            </p:cNvPr>
            <p:cNvSpPr txBox="1"/>
            <p:nvPr/>
          </p:nvSpPr>
          <p:spPr>
            <a:xfrm>
              <a:off x="6261813" y="1677705"/>
              <a:ext cx="6102350" cy="461665"/>
            </a:xfrm>
            <a:prstGeom prst="rect">
              <a:avLst/>
            </a:prstGeom>
            <a:noFill/>
          </p:spPr>
          <p:txBody>
            <a:bodyPr wrap="square">
              <a:spAutoFit/>
            </a:bodyPr>
            <a:lstStyle/>
            <a:p>
              <a:r>
                <a:rPr lang="fr-FR" sz="2400" dirty="0"/>
                <a:t>Fotonische technologieën</a:t>
              </a:r>
            </a:p>
          </p:txBody>
        </p:sp>
        <p:pic>
          <p:nvPicPr>
            <p:cNvPr id="38" name="Graphique 37" descr="Jouer contour">
              <a:extLst>
                <a:ext uri="{FF2B5EF4-FFF2-40B4-BE49-F238E27FC236}">
                  <a16:creationId xmlns:a16="http://schemas.microsoft.com/office/drawing/2014/main" id="{241C6E92-5872-43FC-95F8-7A3A52964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5088" y="1724556"/>
              <a:ext cx="466725" cy="466725"/>
            </a:xfrm>
            <a:prstGeom prst="rect">
              <a:avLst/>
            </a:prstGeom>
          </p:spPr>
        </p:pic>
      </p:grpSp>
      <p:sp>
        <p:nvSpPr>
          <p:cNvPr id="40" name="ZoneTexte 39">
            <a:extLst>
              <a:ext uri="{FF2B5EF4-FFF2-40B4-BE49-F238E27FC236}">
                <a16:creationId xmlns:a16="http://schemas.microsoft.com/office/drawing/2014/main" id="{42D710E2-86A1-4E08-9B7C-AD89EC954DC4}"/>
              </a:ext>
            </a:extLst>
          </p:cNvPr>
          <p:cNvSpPr txBox="1"/>
          <p:nvPr/>
        </p:nvSpPr>
        <p:spPr>
          <a:xfrm>
            <a:off x="913795" y="3104062"/>
            <a:ext cx="3530796" cy="2062103"/>
          </a:xfrm>
          <a:prstGeom prst="rect">
            <a:avLst/>
          </a:prstGeom>
          <a:noFill/>
        </p:spPr>
        <p:txBody>
          <a:bodyPr wrap="square">
            <a:spAutoFit/>
          </a:bodyPr>
          <a:lstStyle/>
          <a:p>
            <a:r>
              <a:rPr lang="fr-FR" sz="3200" b="0" i="0" dirty="0" err="1">
                <a:solidFill>
                  <a:srgbClr val="FFFFFF"/>
                </a:solidFill>
                <a:effectLst/>
                <a:latin typeface="+mj-lt"/>
              </a:rPr>
              <a:t>InnoTechs </a:t>
            </a:r>
            <a:r>
              <a:rPr lang="fr-FR" sz="3200" b="0" i="0" dirty="0">
                <a:solidFill>
                  <a:srgbClr val="FFFFFF"/>
                </a:solidFill>
                <a:effectLst/>
                <a:latin typeface="+mj-lt"/>
              </a:rPr>
              <a:t>staat sinds 1901 aan de basis van innovatie</a:t>
            </a:r>
            <a:endParaRPr lang="fr-FR" sz="3200" dirty="0">
              <a:latin typeface="+mj-lt"/>
            </a:endParaRPr>
          </a:p>
        </p:txBody>
      </p:sp>
      <p:cxnSp>
        <p:nvCxnSpPr>
          <p:cNvPr id="44" name="Connecteur droit 43">
            <a:extLst>
              <a:ext uri="{FF2B5EF4-FFF2-40B4-BE49-F238E27FC236}">
                <a16:creationId xmlns:a16="http://schemas.microsoft.com/office/drawing/2014/main" id="{BD85E170-ECBE-4C83-886E-9AC1427521CF}"/>
              </a:ext>
            </a:extLst>
          </p:cNvPr>
          <p:cNvCxnSpPr>
            <a:cxnSpLocks/>
          </p:cNvCxnSpPr>
          <p:nvPr/>
        </p:nvCxnSpPr>
        <p:spPr>
          <a:xfrm>
            <a:off x="4785852" y="732027"/>
            <a:ext cx="0" cy="5588000"/>
          </a:xfrm>
          <a:prstGeom prst="line">
            <a:avLst/>
          </a:prstGeom>
          <a:ln>
            <a:solidFill>
              <a:srgbClr val="960600"/>
            </a:solidFill>
          </a:ln>
        </p:spPr>
        <p:style>
          <a:lnRef idx="1">
            <a:schemeClr val="accent1"/>
          </a:lnRef>
          <a:fillRef idx="0">
            <a:schemeClr val="accent1"/>
          </a:fillRef>
          <a:effectRef idx="0">
            <a:schemeClr val="accent1"/>
          </a:effectRef>
          <a:fontRef idx="minor">
            <a:schemeClr val="tx1"/>
          </a:fontRef>
        </p:style>
      </p:cxnSp>
      <p:pic>
        <p:nvPicPr>
          <p:cNvPr id="16" name="Espace réservé du contenu 12" descr="Une image contenant texte, périphérique&#10;&#10;Description générée automatiquement">
            <a:extLst>
              <a:ext uri="{FF2B5EF4-FFF2-40B4-BE49-F238E27FC236}">
                <a16:creationId xmlns:a16="http://schemas.microsoft.com/office/drawing/2014/main" id="{1E82A089-1D4F-44EF-A60C-128C51DCF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182" y="219587"/>
            <a:ext cx="1171793" cy="1439074"/>
          </a:xfrm>
          <a:prstGeom prst="rect">
            <a:avLst/>
          </a:prstGeom>
          <a:effectLst>
            <a:outerShdw blurRad="38100" dist="25400" dir="4440000">
              <a:srgbClr val="000000">
                <a:alpha val="36000"/>
              </a:srgbClr>
            </a:outerShdw>
          </a:effectLst>
        </p:spPr>
      </p:pic>
      <p:sp>
        <p:nvSpPr>
          <p:cNvPr id="17" name="Titre 1">
            <a:extLst>
              <a:ext uri="{FF2B5EF4-FFF2-40B4-BE49-F238E27FC236}">
                <a16:creationId xmlns:a16="http://schemas.microsoft.com/office/drawing/2014/main" id="{9DF90894-2D4B-4713-AE76-D805D2F6EEBF}"/>
              </a:ext>
            </a:extLst>
          </p:cNvPr>
          <p:cNvSpPr txBox="1">
            <a:spLocks/>
          </p:cNvSpPr>
          <p:nvPr/>
        </p:nvSpPr>
        <p:spPr>
          <a:xfrm>
            <a:off x="1728157" y="397388"/>
            <a:ext cx="2450438" cy="109711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24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a:t>Presentatie </a:t>
            </a:r>
            <a:br>
              <a:rPr lang="fr-FR" sz="3200" dirty="0"/>
            </a:br>
            <a:r>
              <a:rPr lang="fr-FR" sz="3200" dirty="0" err="1"/>
              <a:t>Innotechs</a:t>
            </a:r>
            <a:endParaRPr lang="fr-FR" sz="3200" dirty="0"/>
          </a:p>
        </p:txBody>
      </p:sp>
      <p:sp>
        <p:nvSpPr>
          <p:cNvPr id="20" name="ZoneTexte 19">
            <a:extLst>
              <a:ext uri="{FF2B5EF4-FFF2-40B4-BE49-F238E27FC236}">
                <a16:creationId xmlns:a16="http://schemas.microsoft.com/office/drawing/2014/main" id="{B4E9F49E-3D7A-4ACE-ACEB-994B17B556BE}"/>
              </a:ext>
            </a:extLst>
          </p:cNvPr>
          <p:cNvSpPr txBox="1"/>
          <p:nvPr/>
        </p:nvSpPr>
        <p:spPr>
          <a:xfrm>
            <a:off x="5497993" y="1668833"/>
            <a:ext cx="6406007" cy="830997"/>
          </a:xfrm>
          <a:prstGeom prst="rect">
            <a:avLst/>
          </a:prstGeom>
          <a:noFill/>
        </p:spPr>
        <p:txBody>
          <a:bodyPr wrap="square">
            <a:spAutoFit/>
          </a:bodyPr>
          <a:lstStyle/>
          <a:p>
            <a:pPr algn="just"/>
            <a:r>
              <a:rPr lang="fr-FR" sz="1200" dirty="0"/>
              <a:t>Onze ontwikkelingen in het midden-infrarood hebben een revolutie teweeggebracht in de micromoleculaire detectie van levende organismen. Als eerste bedrijf dat overtuigd was van het potentieel van fotonica, zijn we leiders in fluorescerende nanodeeltjes, bionische vloeibare kristalstructuren en nanometrische scansensoren.</a:t>
            </a:r>
          </a:p>
        </p:txBody>
      </p:sp>
      <p:sp>
        <p:nvSpPr>
          <p:cNvPr id="25" name="ZoneTexte 24">
            <a:extLst>
              <a:ext uri="{FF2B5EF4-FFF2-40B4-BE49-F238E27FC236}">
                <a16:creationId xmlns:a16="http://schemas.microsoft.com/office/drawing/2014/main" id="{28589012-F0F4-467B-965A-19646B232BE1}"/>
              </a:ext>
            </a:extLst>
          </p:cNvPr>
          <p:cNvSpPr txBox="1"/>
          <p:nvPr/>
        </p:nvSpPr>
        <p:spPr>
          <a:xfrm>
            <a:off x="5538244" y="3387630"/>
            <a:ext cx="5258695" cy="830997"/>
          </a:xfrm>
          <a:prstGeom prst="rect">
            <a:avLst/>
          </a:prstGeom>
          <a:noFill/>
        </p:spPr>
        <p:txBody>
          <a:bodyPr wrap="square">
            <a:spAutoFit/>
          </a:bodyPr>
          <a:lstStyle/>
          <a:p>
            <a:pPr algn="just"/>
            <a:r>
              <a:rPr lang="fr-FR" sz="1200" dirty="0"/>
              <a:t>Ons onderzoeksprogramma Terug naar het </a:t>
            </a:r>
            <a:r>
              <a:rPr lang="fr-FR" sz="1200" dirty="0"/>
              <a:t>Kwantumverleden ontwikkelt unieke en uitzonderlijk krachtige kwantumverwerkingsmachines. Deze engines bieden een ongeëvenaarde rekencapaciteit: </a:t>
            </a:r>
            <a:r>
              <a:rPr lang="fr-FR" sz="1200" dirty="0" err="1"/>
              <a:t>Innotechs </a:t>
            </a:r>
            <a:r>
              <a:rPr lang="fr-FR" sz="1200" dirty="0"/>
              <a:t>brengt de mensheid naar het kwantumtijdperk en staat op het punt onze samenleving ingrijpend te veranderen.</a:t>
            </a:r>
          </a:p>
        </p:txBody>
      </p:sp>
      <p:sp>
        <p:nvSpPr>
          <p:cNvPr id="30" name="ZoneTexte 29">
            <a:extLst>
              <a:ext uri="{FF2B5EF4-FFF2-40B4-BE49-F238E27FC236}">
                <a16:creationId xmlns:a16="http://schemas.microsoft.com/office/drawing/2014/main" id="{3F71CE96-125F-41FD-81BA-FB33A91540B7}"/>
              </a:ext>
            </a:extLst>
          </p:cNvPr>
          <p:cNvSpPr txBox="1"/>
          <p:nvPr/>
        </p:nvSpPr>
        <p:spPr>
          <a:xfrm>
            <a:off x="5538246" y="5210064"/>
            <a:ext cx="3507432" cy="1200329"/>
          </a:xfrm>
          <a:prstGeom prst="rect">
            <a:avLst/>
          </a:prstGeom>
          <a:noFill/>
        </p:spPr>
        <p:txBody>
          <a:bodyPr wrap="square">
            <a:spAutoFit/>
          </a:bodyPr>
          <a:lstStyle/>
          <a:p>
            <a:pPr algn="just"/>
            <a:r>
              <a:rPr lang="fr-FR" sz="1200" dirty="0"/>
              <a:t>Wat ons onderscheidt is onze "Superieure en Kunstmatige Intelligentie" technologie. Onze ontwikkelingen en machines zullen worden begiftigd met bovenmenselijke capaciteiten en in de nabije toekomst de mens vervangen in al zijn dagelijkse activiteiten. </a:t>
            </a:r>
          </a:p>
        </p:txBody>
      </p:sp>
    </p:spTree>
    <p:extLst>
      <p:ext uri="{BB962C8B-B14F-4D97-AF65-F5344CB8AC3E}">
        <p14:creationId xmlns:p14="http://schemas.microsoft.com/office/powerpoint/2010/main" val="490300468"/>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9C755A04-C309-4253-98FF-2AC86AD1D8BE}"/>
              </a:ext>
            </a:extLst>
          </p:cNvPr>
          <p:cNvSpPr/>
          <p:nvPr/>
        </p:nvSpPr>
        <p:spPr>
          <a:xfrm>
            <a:off x="281862" y="473074"/>
            <a:ext cx="6548146" cy="5911851"/>
          </a:xfrm>
          <a:prstGeom prst="roundRect">
            <a:avLst/>
          </a:prstGeom>
          <a:solidFill>
            <a:srgbClr val="DDDDDD">
              <a:alpha val="16078"/>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4658EB7B-95B5-4CE9-8B8D-A7AB2C8A45CE}"/>
              </a:ext>
            </a:extLst>
          </p:cNvPr>
          <p:cNvSpPr>
            <a:spLocks noGrp="1"/>
          </p:cNvSpPr>
          <p:nvPr>
            <p:ph type="body" sz="half" idx="2"/>
          </p:nvPr>
        </p:nvSpPr>
        <p:spPr>
          <a:xfrm>
            <a:off x="7330905" y="2889992"/>
            <a:ext cx="3529781" cy="3157913"/>
          </a:xfrm>
        </p:spPr>
        <p:txBody>
          <a:bodyPr/>
          <a:lstStyle/>
          <a:p>
            <a:r>
              <a:rPr lang="fr-FR" dirty="0"/>
              <a:t>Creatie van kwantumgas bij lage temperatuur. </a:t>
            </a:r>
          </a:p>
          <a:p>
            <a:r>
              <a:rPr lang="fr-FR" dirty="0"/>
              <a:t>Ontdekt in 1924 door onderzoekers Bose en Einstein.</a:t>
            </a:r>
          </a:p>
          <a:p>
            <a:r>
              <a:rPr lang="fr-FR" dirty="0"/>
              <a:t>In 1995 </a:t>
            </a:r>
            <a:r>
              <a:rPr lang="fr-FR" dirty="0"/>
              <a:t>verkregen </a:t>
            </a:r>
            <a:r>
              <a:rPr lang="fr-FR" dirty="0" err="1"/>
              <a:t>Wieman</a:t>
            </a:r>
            <a:r>
              <a:rPr lang="fr-FR" dirty="0"/>
              <a:t>, Cornell en </a:t>
            </a:r>
            <a:r>
              <a:rPr lang="fr-FR" dirty="0" err="1"/>
              <a:t>Ketterle </a:t>
            </a:r>
            <a:r>
              <a:rPr lang="fr-FR" dirty="0"/>
              <a:t>voor het eerst een Bose-condensaat.</a:t>
            </a:r>
          </a:p>
        </p:txBody>
      </p:sp>
      <p:pic>
        <p:nvPicPr>
          <p:cNvPr id="5" name="Espace réservé du contenu 12" descr="Une image contenant texte, périphérique&#10;&#10;Description générée automatiquement">
            <a:extLst>
              <a:ext uri="{FF2B5EF4-FFF2-40B4-BE49-F238E27FC236}">
                <a16:creationId xmlns:a16="http://schemas.microsoft.com/office/drawing/2014/main" id="{FB26DCD9-5829-4B32-A2E5-68A2D3BA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043" y="852352"/>
            <a:ext cx="1251287" cy="1536700"/>
          </a:xfrm>
          <a:prstGeom prst="rect">
            <a:avLst/>
          </a:prstGeom>
          <a:effectLst>
            <a:outerShdw blurRad="38100" dist="25400" dir="4440000">
              <a:srgbClr val="000000">
                <a:alpha val="36000"/>
              </a:srgbClr>
            </a:outerShdw>
          </a:effectLst>
        </p:spPr>
      </p:pic>
      <p:sp>
        <p:nvSpPr>
          <p:cNvPr id="6" name="Titre 1">
            <a:extLst>
              <a:ext uri="{FF2B5EF4-FFF2-40B4-BE49-F238E27FC236}">
                <a16:creationId xmlns:a16="http://schemas.microsoft.com/office/drawing/2014/main" id="{AAEA5D1C-A75B-49B6-80D9-7835CA78A479}"/>
              </a:ext>
            </a:extLst>
          </p:cNvPr>
          <p:cNvSpPr>
            <a:spLocks noGrp="1"/>
          </p:cNvSpPr>
          <p:nvPr>
            <p:ph type="title"/>
          </p:nvPr>
        </p:nvSpPr>
        <p:spPr>
          <a:xfrm>
            <a:off x="7403690" y="1399315"/>
            <a:ext cx="2683382" cy="1181099"/>
          </a:xfrm>
        </p:spPr>
        <p:txBody>
          <a:bodyPr>
            <a:normAutofit fontScale="90000"/>
          </a:bodyPr>
          <a:lstStyle/>
          <a:p>
            <a:pPr algn="l"/>
            <a:r>
              <a:rPr lang="fr-FR" sz="3200" dirty="0"/>
              <a:t>Presentatie van de QuantomBor_2 kwantumgenerator</a:t>
            </a:r>
          </a:p>
        </p:txBody>
      </p:sp>
      <p:pic>
        <p:nvPicPr>
          <p:cNvPr id="8" name="Image 7" descr="Une image contenant intérieur, engin, matériel&#10;&#10;Description générée automatiquement">
            <a:extLst>
              <a:ext uri="{FF2B5EF4-FFF2-40B4-BE49-F238E27FC236}">
                <a16:creationId xmlns:a16="http://schemas.microsoft.com/office/drawing/2014/main" id="{301E0D0E-71A5-40E6-ABE6-EE05B0C74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76" y="1193879"/>
            <a:ext cx="5960317" cy="4470239"/>
          </a:xfrm>
          <a:prstGeom prst="rect">
            <a:avLst/>
          </a:prstGeom>
        </p:spPr>
      </p:pic>
    </p:spTree>
    <p:extLst>
      <p:ext uri="{BB962C8B-B14F-4D97-AF65-F5344CB8AC3E}">
        <p14:creationId xmlns:p14="http://schemas.microsoft.com/office/powerpoint/2010/main" val="3843294526"/>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moniteur, écran, plusieurs&#10;&#10;Description générée automatiquement">
            <a:extLst>
              <a:ext uri="{FF2B5EF4-FFF2-40B4-BE49-F238E27FC236}">
                <a16:creationId xmlns:a16="http://schemas.microsoft.com/office/drawing/2014/main" id="{0C24E9BC-D75C-4819-BA31-6209AE61C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399" y="1164623"/>
            <a:ext cx="6970607" cy="4680643"/>
          </a:xfrm>
          <a:prstGeom prst="rect">
            <a:avLst/>
          </a:prstGeom>
        </p:spPr>
      </p:pic>
      <p:pic>
        <p:nvPicPr>
          <p:cNvPr id="2" name="Espace réservé du contenu 12" descr="Une image contenant texte, périphérique&#10;&#10;Description générée automatiquement">
            <a:extLst>
              <a:ext uri="{FF2B5EF4-FFF2-40B4-BE49-F238E27FC236}">
                <a16:creationId xmlns:a16="http://schemas.microsoft.com/office/drawing/2014/main" id="{1BE4DFBF-BA90-4B55-8D51-C7D19E5E2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00" y="93676"/>
            <a:ext cx="1171793" cy="1439074"/>
          </a:xfrm>
          <a:prstGeom prst="rect">
            <a:avLst/>
          </a:prstGeom>
          <a:effectLst>
            <a:outerShdw blurRad="38100" dist="25400" dir="4440000">
              <a:srgbClr val="000000">
                <a:alpha val="36000"/>
              </a:srgbClr>
            </a:outerShdw>
          </a:effectLst>
        </p:spPr>
      </p:pic>
      <p:sp>
        <p:nvSpPr>
          <p:cNvPr id="3" name="Titre 1">
            <a:extLst>
              <a:ext uri="{FF2B5EF4-FFF2-40B4-BE49-F238E27FC236}">
                <a16:creationId xmlns:a16="http://schemas.microsoft.com/office/drawing/2014/main" id="{3D5F96A6-BC8B-4683-9414-80EE3482A1FB}"/>
              </a:ext>
            </a:extLst>
          </p:cNvPr>
          <p:cNvSpPr txBox="1">
            <a:spLocks/>
          </p:cNvSpPr>
          <p:nvPr/>
        </p:nvSpPr>
        <p:spPr>
          <a:xfrm>
            <a:off x="2107281" y="373233"/>
            <a:ext cx="8270096" cy="1024059"/>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2400" dirty="0"/>
              <a:t>Presentatie van het digitale industriële besturingssysteem</a:t>
            </a:r>
          </a:p>
        </p:txBody>
      </p:sp>
      <p:sp>
        <p:nvSpPr>
          <p:cNvPr id="6" name="Ellipse 5">
            <a:extLst>
              <a:ext uri="{FF2B5EF4-FFF2-40B4-BE49-F238E27FC236}">
                <a16:creationId xmlns:a16="http://schemas.microsoft.com/office/drawing/2014/main" id="{AE9858E6-8C78-4123-97DD-56FA425908AA}"/>
              </a:ext>
            </a:extLst>
          </p:cNvPr>
          <p:cNvSpPr/>
          <p:nvPr/>
        </p:nvSpPr>
        <p:spPr>
          <a:xfrm>
            <a:off x="7985974" y="350494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64007683-8D1D-4103-8D6A-ADA1568CC5A8}"/>
              </a:ext>
            </a:extLst>
          </p:cNvPr>
          <p:cNvSpPr/>
          <p:nvPr/>
        </p:nvSpPr>
        <p:spPr>
          <a:xfrm>
            <a:off x="2687263" y="4072865"/>
            <a:ext cx="1231594" cy="615820"/>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D4197750-882B-405F-B4FE-1C6AD0AE9F8B}"/>
              </a:ext>
            </a:extLst>
          </p:cNvPr>
          <p:cNvSpPr/>
          <p:nvPr/>
        </p:nvSpPr>
        <p:spPr>
          <a:xfrm>
            <a:off x="6678659" y="402242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3A509130-F192-48AE-8BAB-C00429F0BD9C}"/>
              </a:ext>
            </a:extLst>
          </p:cNvPr>
          <p:cNvSpPr/>
          <p:nvPr/>
        </p:nvSpPr>
        <p:spPr>
          <a:xfrm>
            <a:off x="4513108" y="4034249"/>
            <a:ext cx="1617103"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86D9C128-0D05-474C-9A00-18253EB7FBDC}"/>
              </a:ext>
            </a:extLst>
          </p:cNvPr>
          <p:cNvCxnSpPr>
            <a:cxnSpLocks/>
            <a:stCxn id="26" idx="1"/>
            <a:endCxn id="6" idx="6"/>
          </p:cNvCxnSpPr>
          <p:nvPr/>
        </p:nvCxnSpPr>
        <p:spPr>
          <a:xfrm flipH="1">
            <a:off x="9217568" y="3441313"/>
            <a:ext cx="632448" cy="421982"/>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F123C34-DB56-4A8D-BAC0-2CA38CB51985}"/>
              </a:ext>
            </a:extLst>
          </p:cNvPr>
          <p:cNvCxnSpPr>
            <a:cxnSpLocks/>
            <a:stCxn id="37" idx="2"/>
            <a:endCxn id="7" idx="2"/>
          </p:cNvCxnSpPr>
          <p:nvPr/>
        </p:nvCxnSpPr>
        <p:spPr>
          <a:xfrm>
            <a:off x="1345164" y="3710638"/>
            <a:ext cx="1342099" cy="670137"/>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62E99DF-0DAD-4397-BA47-B33F4AED003E}"/>
              </a:ext>
            </a:extLst>
          </p:cNvPr>
          <p:cNvCxnSpPr>
            <a:cxnSpLocks/>
            <a:stCxn id="35" idx="0"/>
            <a:endCxn id="9" idx="3"/>
          </p:cNvCxnSpPr>
          <p:nvPr/>
        </p:nvCxnSpPr>
        <p:spPr>
          <a:xfrm flipV="1">
            <a:off x="1211506" y="4645992"/>
            <a:ext cx="3538421" cy="1047386"/>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534E743-6C2F-4584-84BD-471736F2A92B}"/>
              </a:ext>
            </a:extLst>
          </p:cNvPr>
          <p:cNvCxnSpPr>
            <a:cxnSpLocks/>
            <a:stCxn id="33" idx="1"/>
            <a:endCxn id="8" idx="5"/>
          </p:cNvCxnSpPr>
          <p:nvPr/>
        </p:nvCxnSpPr>
        <p:spPr>
          <a:xfrm flipH="1" flipV="1">
            <a:off x="7729890" y="4634167"/>
            <a:ext cx="2034595" cy="781031"/>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C6954D0-B484-4163-A5EF-4C090E3A7934}"/>
              </a:ext>
            </a:extLst>
          </p:cNvPr>
          <p:cNvSpPr/>
          <p:nvPr/>
        </p:nvSpPr>
        <p:spPr>
          <a:xfrm>
            <a:off x="3461657" y="1352939"/>
            <a:ext cx="1051451" cy="251926"/>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B6B6E8A4-D445-4994-92EF-5C4DCF098604}"/>
              </a:ext>
            </a:extLst>
          </p:cNvPr>
          <p:cNvSpPr/>
          <p:nvPr/>
        </p:nvSpPr>
        <p:spPr>
          <a:xfrm>
            <a:off x="9850016" y="2926446"/>
            <a:ext cx="1993641" cy="1029734"/>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Toegangscontrole voor het wijzigen van de fysieke parameters van de generator</a:t>
            </a:r>
          </a:p>
        </p:txBody>
      </p:sp>
      <p:sp>
        <p:nvSpPr>
          <p:cNvPr id="33" name="Rectangle : coins arrondis 32">
            <a:extLst>
              <a:ext uri="{FF2B5EF4-FFF2-40B4-BE49-F238E27FC236}">
                <a16:creationId xmlns:a16="http://schemas.microsoft.com/office/drawing/2014/main" id="{B4B08297-78B9-4BFB-B3BA-44D909C2A726}"/>
              </a:ext>
            </a:extLst>
          </p:cNvPr>
          <p:cNvSpPr/>
          <p:nvPr/>
        </p:nvSpPr>
        <p:spPr>
          <a:xfrm>
            <a:off x="9764485" y="5061074"/>
            <a:ext cx="1993641" cy="708248"/>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Temperatuur van de generator </a:t>
            </a:r>
          </a:p>
        </p:txBody>
      </p:sp>
      <p:sp>
        <p:nvSpPr>
          <p:cNvPr id="35" name="Rectangle : coins arrondis 34">
            <a:extLst>
              <a:ext uri="{FF2B5EF4-FFF2-40B4-BE49-F238E27FC236}">
                <a16:creationId xmlns:a16="http://schemas.microsoft.com/office/drawing/2014/main" id="{4C7F8ADF-8D73-4071-AF06-64963FFED5D5}"/>
              </a:ext>
            </a:extLst>
          </p:cNvPr>
          <p:cNvSpPr/>
          <p:nvPr/>
        </p:nvSpPr>
        <p:spPr>
          <a:xfrm>
            <a:off x="214685" y="5693378"/>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Controle van de fysieke metingen van de generator</a:t>
            </a:r>
          </a:p>
        </p:txBody>
      </p:sp>
      <p:sp>
        <p:nvSpPr>
          <p:cNvPr id="37" name="Rectangle : coins arrondis 36">
            <a:extLst>
              <a:ext uri="{FF2B5EF4-FFF2-40B4-BE49-F238E27FC236}">
                <a16:creationId xmlns:a16="http://schemas.microsoft.com/office/drawing/2014/main" id="{FBC2FBF4-A50C-461E-BBF3-144FFBC9CFEE}"/>
              </a:ext>
            </a:extLst>
          </p:cNvPr>
          <p:cNvSpPr/>
          <p:nvPr/>
        </p:nvSpPr>
        <p:spPr>
          <a:xfrm>
            <a:off x="348343" y="2926446"/>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Elektrische belasting van de generator</a:t>
            </a:r>
          </a:p>
        </p:txBody>
      </p:sp>
    </p:spTree>
    <p:extLst>
      <p:ext uri="{BB962C8B-B14F-4D97-AF65-F5344CB8AC3E}">
        <p14:creationId xmlns:p14="http://schemas.microsoft.com/office/powerpoint/2010/main" val="241441676"/>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0650" y="1"/>
            <a:ext cx="4966697" cy="6858000"/>
          </a:xfrm>
          <a:prstGeom prst="rect">
            <a:avLst/>
          </a:prstGeom>
        </p:spPr>
      </p:pic>
      <p:pic>
        <p:nvPicPr>
          <p:cNvPr id="2" name="Image 1">
            <a:extLst>
              <a:ext uri="{FF2B5EF4-FFF2-40B4-BE49-F238E27FC236}">
                <a16:creationId xmlns:a16="http://schemas.microsoft.com/office/drawing/2014/main" id="{B6783E32-DCA8-472C-B677-DCF3F14F105D}"/>
              </a:ext>
            </a:extLst>
          </p:cNvPr>
          <p:cNvPicPr>
            <a:picLocks noChangeAspect="1"/>
          </p:cNvPicPr>
          <p:nvPr/>
        </p:nvPicPr>
        <p:blipFill rotWithShape="1">
          <a:blip r:embed="rId4">
            <a:extLst>
              <a:ext uri="{28A0092B-C50C-407E-A947-70E740481C1C}">
                <a14:useLocalDpi xmlns:a14="http://schemas.microsoft.com/office/drawing/2010/main" val="0"/>
              </a:ext>
            </a:extLst>
          </a:blip>
          <a:srcRect b="-3"/>
          <a:stretch/>
        </p:blipFill>
        <p:spPr>
          <a:xfrm>
            <a:off x="632815" y="643465"/>
            <a:ext cx="4003193" cy="5103372"/>
          </a:xfrm>
          <a:prstGeom prst="rect">
            <a:avLst/>
          </a:prstGeom>
        </p:spPr>
      </p:pic>
    </p:spTree>
    <p:extLst>
      <p:ext uri="{BB962C8B-B14F-4D97-AF65-F5344CB8AC3E}">
        <p14:creationId xmlns:p14="http://schemas.microsoft.com/office/powerpoint/2010/main" val="331141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296</Words>
  <Application>Microsoft Office PowerPoint</Application>
  <PresentationFormat>Grand écran</PresentationFormat>
  <Paragraphs>23</Paragraphs>
  <Slides>5</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Calibri</vt:lpstr>
      <vt:lpstr>Calisto MT</vt:lpstr>
      <vt:lpstr>Wingdings 2</vt:lpstr>
      <vt:lpstr>Ardoise</vt:lpstr>
      <vt:lpstr>Sortie du générateur quantique QuantomBor_2 et présentation de son système numérique de contrôle TearUpTheSpace V2.3α</vt:lpstr>
      <vt:lpstr>Présentation PowerPoint</vt:lpstr>
      <vt:lpstr>Présentation du générateur quantique QuantomBor_2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1</revision>
  <dcterms:created xsi:type="dcterms:W3CDTF">2021-11-18T09:09:11.0000000Z</dcterms:created>
  <dcterms:modified xsi:type="dcterms:W3CDTF">2023-05-15T12:35:39.0000000Z</dcterms:modified>
  <keywords>, docId:424A75B678B03F99B9E53A409461D895</keywords>
</coreProperties>
</file>